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3"/>
  </p:notesMasterIdLst>
  <p:sldIdLst>
    <p:sldId id="258" r:id="rId6"/>
    <p:sldId id="311" r:id="rId7"/>
    <p:sldId id="343" r:id="rId8"/>
    <p:sldId id="355" r:id="rId9"/>
    <p:sldId id="354" r:id="rId10"/>
    <p:sldId id="334" r:id="rId11"/>
    <p:sldId id="336" r:id="rId12"/>
    <p:sldId id="375" r:id="rId13"/>
    <p:sldId id="337" r:id="rId14"/>
    <p:sldId id="381" r:id="rId15"/>
    <p:sldId id="338" r:id="rId16"/>
    <p:sldId id="379" r:id="rId17"/>
    <p:sldId id="342" r:id="rId18"/>
    <p:sldId id="384" r:id="rId19"/>
    <p:sldId id="341" r:id="rId20"/>
    <p:sldId id="385" r:id="rId21"/>
    <p:sldId id="339" r:id="rId22"/>
    <p:sldId id="386" r:id="rId23"/>
    <p:sldId id="387" r:id="rId24"/>
    <p:sldId id="389" r:id="rId25"/>
    <p:sldId id="390" r:id="rId26"/>
    <p:sldId id="391" r:id="rId27"/>
    <p:sldId id="388" r:id="rId28"/>
    <p:sldId id="383" r:id="rId29"/>
    <p:sldId id="392" r:id="rId30"/>
    <p:sldId id="393" r:id="rId31"/>
    <p:sldId id="335" r:id="rId3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8935" autoAdjust="0"/>
  </p:normalViewPr>
  <p:slideViewPr>
    <p:cSldViewPr>
      <p:cViewPr>
        <p:scale>
          <a:sx n="100" d="100"/>
          <a:sy n="100" d="100"/>
        </p:scale>
        <p:origin x="-19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42" tIns="46221" rIns="92442" bIns="4622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2" tIns="46221" rIns="92442" bIns="46221" rtlCol="0"/>
          <a:lstStyle>
            <a:lvl1pPr algn="r">
              <a:defRPr sz="1200"/>
            </a:lvl1pPr>
          </a:lstStyle>
          <a:p>
            <a:fld id="{61FFA652-3BC9-494C-BB2E-427F9D4B4B4F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2" tIns="46221" rIns="92442" bIns="462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42" tIns="46221" rIns="92442" bIns="462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42" tIns="46221" rIns="92442" bIns="462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2" tIns="46221" rIns="92442" bIns="46221" rtlCol="0" anchor="b"/>
          <a:lstStyle>
            <a:lvl1pPr algn="r">
              <a:defRPr sz="1200"/>
            </a:lvl1pPr>
          </a:lstStyle>
          <a:p>
            <a:fld id="{07837213-1C98-4FB2-B2DD-EC0CD6CA5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6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37213-1C98-4FB2-B2DD-EC0CD6CA5C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09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05" indent="-231105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05" indent="-231105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05" indent="-231105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05" indent="-231105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489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05" indent="-231105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05" indent="-231105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37213-1C98-4FB2-B2DD-EC0CD6CA5C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31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37213-1C98-4FB2-B2DD-EC0CD6CA5C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37213-1C98-4FB2-B2DD-EC0CD6CA5C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25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37213-1C98-4FB2-B2DD-EC0CD6CA5C9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49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0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3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18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0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2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02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07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49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42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05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4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58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37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70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4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3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2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2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9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2E415-AF29-43F9-80DA-93ED0779D8D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5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9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27200"/>
            <a:ext cx="3162300" cy="21336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Stream Mapping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76700" y="3810000"/>
            <a:ext cx="45339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 smtClean="0">
                <a:solidFill>
                  <a:prstClr val="black"/>
                </a:solidFill>
              </a:rPr>
              <a:t>Presented to: Gunnison</a:t>
            </a:r>
          </a:p>
          <a:p>
            <a:pPr algn="r"/>
            <a:r>
              <a:rPr lang="en-US" sz="1600" dirty="0" smtClean="0">
                <a:solidFill>
                  <a:prstClr val="black"/>
                </a:solidFill>
              </a:rPr>
              <a:t>Date: 4/2/2014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topcandidaterecruiting.com/wp-content/uploads/2012/04/Value-Stream-L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228725"/>
            <a:ext cx="41529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6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533400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Request Spec. Review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35038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 Review</a:t>
            </a:r>
            <a:endParaRPr lang="en-US" sz="1000" dirty="0"/>
          </a:p>
        </p:txBody>
      </p:sp>
      <p:sp>
        <p:nvSpPr>
          <p:cNvPr id="60" name="Rectangle 59"/>
          <p:cNvSpPr/>
          <p:nvPr/>
        </p:nvSpPr>
        <p:spPr>
          <a:xfrm>
            <a:off x="3735238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Finalize Instruments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735238" y="1752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OMB/IRB</a:t>
            </a:r>
          </a:p>
          <a:p>
            <a:pPr algn="ctr"/>
            <a:r>
              <a:rPr lang="en-US" sz="1000" dirty="0" smtClean="0"/>
              <a:t>[??]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4200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MDES</a:t>
            </a:r>
            <a:r>
              <a:rPr lang="en-US" sz="1000" dirty="0"/>
              <a:t> </a:t>
            </a:r>
            <a:r>
              <a:rPr lang="en-US" sz="1000" dirty="0" smtClean="0"/>
              <a:t>QC</a:t>
            </a:r>
            <a:endParaRPr lang="en-US" sz="1000" dirty="0"/>
          </a:p>
        </p:txBody>
      </p:sp>
      <p:sp>
        <p:nvSpPr>
          <p:cNvPr id="65" name="Rectangle 64"/>
          <p:cNvSpPr/>
          <p:nvPr/>
        </p:nvSpPr>
        <p:spPr>
          <a:xfrm>
            <a:off x="535288" y="3127785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Code List  Generation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2578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VDR</a:t>
            </a:r>
            <a:r>
              <a:rPr lang="en-US" sz="1000" dirty="0" smtClean="0"/>
              <a:t> Data Model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7338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XSD</a:t>
            </a:r>
            <a:endParaRPr lang="en-US" sz="1000" dirty="0" smtClean="0"/>
          </a:p>
        </p:txBody>
      </p:sp>
      <p:sp>
        <p:nvSpPr>
          <p:cNvPr id="68" name="Rectangle 67"/>
          <p:cNvSpPr/>
          <p:nvPr/>
        </p:nvSpPr>
        <p:spPr>
          <a:xfrm>
            <a:off x="533400" y="5181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Request</a:t>
            </a:r>
          </a:p>
          <a:p>
            <a:pPr algn="ctr"/>
            <a:r>
              <a:rPr lang="en-US" sz="1000" dirty="0" err="1" smtClean="0"/>
              <a:t>MDES</a:t>
            </a:r>
            <a:r>
              <a:rPr lang="en-US" sz="1000" dirty="0" smtClean="0"/>
              <a:t> Spec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149730" y="5181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MDES</a:t>
            </a:r>
            <a:r>
              <a:rPr lang="en-US" sz="1000" dirty="0" smtClean="0"/>
              <a:t> Spec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80926" y="2219325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120</a:t>
            </a:r>
            <a:endParaRPr lang="en-US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7727172" y="116806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2924243" y="1160607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1299921" y="3607619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40</a:t>
            </a:r>
            <a:endParaRPr lang="en-US" sz="1000" dirty="0"/>
          </a:p>
        </p:txBody>
      </p:sp>
      <p:sp>
        <p:nvSpPr>
          <p:cNvPr id="78" name="TextBox 77"/>
          <p:cNvSpPr txBox="1"/>
          <p:nvPr/>
        </p:nvSpPr>
        <p:spPr>
          <a:xfrm>
            <a:off x="2885359" y="5668089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120</a:t>
            </a:r>
            <a:endParaRPr lang="en-US" sz="1000" dirty="0"/>
          </a:p>
        </p:txBody>
      </p:sp>
      <p:sp>
        <p:nvSpPr>
          <p:cNvPr id="79" name="TextBox 78"/>
          <p:cNvSpPr txBox="1"/>
          <p:nvPr/>
        </p:nvSpPr>
        <p:spPr>
          <a:xfrm>
            <a:off x="1324493" y="5677614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1324493" y="1185537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4506975" y="1137047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23" name="Rectangle 22"/>
          <p:cNvSpPr/>
          <p:nvPr/>
        </p:nvSpPr>
        <p:spPr>
          <a:xfrm>
            <a:off x="21336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BAH QC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43633" y="3614274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46" name="Rectangle 45"/>
          <p:cNvSpPr/>
          <p:nvPr/>
        </p:nvSpPr>
        <p:spPr>
          <a:xfrm>
            <a:off x="6838214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Deployment Package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22805" y="3641270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52" name="Rectangle 51"/>
          <p:cNvSpPr/>
          <p:nvPr/>
        </p:nvSpPr>
        <p:spPr>
          <a:xfrm>
            <a:off x="5335438" y="647686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MDES</a:t>
            </a:r>
            <a:r>
              <a:rPr lang="en-US" sz="1000" dirty="0" smtClean="0"/>
              <a:t> Development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24643" y="1160608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6047005" y="3643563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07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4" grpId="0" animBg="1"/>
      <p:bldP spid="75" grpId="0" animBg="1"/>
      <p:bldP spid="78" grpId="0" animBg="1"/>
      <p:bldP spid="79" grpId="0" animBg="1"/>
      <p:bldP spid="80" grpId="0" animBg="1"/>
      <p:bldP spid="81" grpId="0" animBg="1"/>
      <p:bldP spid="40" grpId="0" animBg="1"/>
      <p:bldP spid="76" grpId="0" animBg="1"/>
      <p:bldP spid="70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the Value Stream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58963"/>
            <a:ext cx="8229600" cy="685800"/>
          </a:xfrm>
        </p:spPr>
        <p:txBody>
          <a:bodyPr/>
          <a:lstStyle/>
          <a:p>
            <a:r>
              <a:rPr lang="en-US" dirty="0"/>
              <a:t>Calculate actual time worked on the action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048000"/>
            <a:ext cx="2028825" cy="224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2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533400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Request Spec. Review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[0]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35038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 Review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[2</a:t>
            </a:r>
            <a:r>
              <a:rPr lang="en-US" sz="1000" dirty="0" smtClean="0">
                <a:solidFill>
                  <a:srgbClr val="FF0000"/>
                </a:solidFill>
              </a:rPr>
              <a:t>]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5238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Finalize Instruments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[0</a:t>
            </a:r>
            <a:r>
              <a:rPr lang="en-US" sz="1000" dirty="0" smtClean="0">
                <a:solidFill>
                  <a:srgbClr val="FF0000"/>
                </a:solidFill>
              </a:rPr>
              <a:t>]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735238" y="1752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OMB/IRB</a:t>
            </a:r>
          </a:p>
          <a:p>
            <a:pPr algn="ctr"/>
            <a:r>
              <a:rPr lang="en-US" sz="1000" dirty="0" smtClean="0"/>
              <a:t>[??]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4200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MDES</a:t>
            </a:r>
            <a:r>
              <a:rPr lang="en-US" sz="1000" dirty="0"/>
              <a:t> </a:t>
            </a:r>
            <a:r>
              <a:rPr lang="en-US" sz="1000" dirty="0" smtClean="0"/>
              <a:t>QC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[2</a:t>
            </a:r>
            <a:r>
              <a:rPr lang="en-US" sz="1000" dirty="0" smtClean="0">
                <a:solidFill>
                  <a:srgbClr val="FF0000"/>
                </a:solidFill>
              </a:rPr>
              <a:t>]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35288" y="3127785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Code List  Generation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[24</a:t>
            </a:r>
            <a:r>
              <a:rPr lang="en-US" sz="1000" dirty="0" smtClean="0">
                <a:solidFill>
                  <a:srgbClr val="FF0000"/>
                </a:solidFill>
              </a:rPr>
              <a:t>]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78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VDR</a:t>
            </a:r>
            <a:r>
              <a:rPr lang="en-US" sz="1000" dirty="0" smtClean="0"/>
              <a:t> Data Model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[80</a:t>
            </a:r>
            <a:r>
              <a:rPr lang="en-US" sz="1000" dirty="0" smtClean="0">
                <a:solidFill>
                  <a:srgbClr val="FF0000"/>
                </a:solidFill>
              </a:rPr>
              <a:t>]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7338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XSD</a:t>
            </a:r>
            <a:endParaRPr lang="en-US" sz="1000" dirty="0" smtClean="0"/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[2</a:t>
            </a:r>
            <a:r>
              <a:rPr lang="en-US" sz="1000" dirty="0" smtClean="0">
                <a:solidFill>
                  <a:srgbClr val="FF0000"/>
                </a:solidFill>
              </a:rPr>
              <a:t>]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33400" y="5181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Request</a:t>
            </a:r>
          </a:p>
          <a:p>
            <a:pPr algn="ctr"/>
            <a:r>
              <a:rPr lang="en-US" sz="1000" dirty="0" err="1" smtClean="0"/>
              <a:t>MDES</a:t>
            </a:r>
            <a:r>
              <a:rPr lang="en-US" sz="1000" dirty="0" smtClean="0"/>
              <a:t> Spec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[0</a:t>
            </a:r>
            <a:r>
              <a:rPr lang="en-US" sz="1000" dirty="0" smtClean="0">
                <a:solidFill>
                  <a:srgbClr val="FF0000"/>
                </a:solidFill>
              </a:rPr>
              <a:t>]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149730" y="5181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MDES</a:t>
            </a:r>
            <a:r>
              <a:rPr lang="en-US" sz="1000" dirty="0" smtClean="0"/>
              <a:t> Spec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[80</a:t>
            </a:r>
            <a:r>
              <a:rPr lang="en-US" sz="1000" dirty="0" smtClean="0">
                <a:solidFill>
                  <a:srgbClr val="FF0000"/>
                </a:solidFill>
              </a:rPr>
              <a:t>]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80926" y="2219325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120</a:t>
            </a:r>
            <a:endParaRPr lang="en-US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7727172" y="116806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2924243" y="1160607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1299921" y="3607619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40</a:t>
            </a:r>
            <a:endParaRPr lang="en-US" sz="1000" dirty="0"/>
          </a:p>
        </p:txBody>
      </p:sp>
      <p:sp>
        <p:nvSpPr>
          <p:cNvPr id="78" name="TextBox 77"/>
          <p:cNvSpPr txBox="1"/>
          <p:nvPr/>
        </p:nvSpPr>
        <p:spPr>
          <a:xfrm>
            <a:off x="2885359" y="5668089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120</a:t>
            </a:r>
            <a:endParaRPr lang="en-US" sz="1000" dirty="0"/>
          </a:p>
        </p:txBody>
      </p:sp>
      <p:sp>
        <p:nvSpPr>
          <p:cNvPr id="79" name="TextBox 78"/>
          <p:cNvSpPr txBox="1"/>
          <p:nvPr/>
        </p:nvSpPr>
        <p:spPr>
          <a:xfrm>
            <a:off x="1324493" y="5677614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1324493" y="1185537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4506975" y="1137047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23" name="Rectangle 22"/>
          <p:cNvSpPr/>
          <p:nvPr/>
        </p:nvSpPr>
        <p:spPr>
          <a:xfrm>
            <a:off x="21336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BAH QC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[4</a:t>
            </a:r>
            <a:r>
              <a:rPr lang="en-US" sz="1000" dirty="0" smtClean="0">
                <a:solidFill>
                  <a:srgbClr val="FF0000"/>
                </a:solidFill>
              </a:rPr>
              <a:t>]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43633" y="3614274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46" name="Rectangle 45"/>
          <p:cNvSpPr/>
          <p:nvPr/>
        </p:nvSpPr>
        <p:spPr>
          <a:xfrm>
            <a:off x="6838214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Deployment Package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22805" y="3641270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52" name="Rectangle 51"/>
          <p:cNvSpPr/>
          <p:nvPr/>
        </p:nvSpPr>
        <p:spPr>
          <a:xfrm>
            <a:off x="5335438" y="647686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MDES</a:t>
            </a:r>
            <a:r>
              <a:rPr lang="en-US" sz="1000" dirty="0" smtClean="0"/>
              <a:t> Development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[12</a:t>
            </a:r>
            <a:r>
              <a:rPr lang="en-US" sz="1000" dirty="0" smtClean="0">
                <a:solidFill>
                  <a:srgbClr val="FF0000"/>
                </a:solidFill>
              </a:rPr>
              <a:t>]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24643" y="1160608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6047005" y="3643563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62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the Value Stream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58963"/>
            <a:ext cx="8229600" cy="685800"/>
          </a:xfrm>
        </p:spPr>
        <p:txBody>
          <a:bodyPr/>
          <a:lstStyle/>
          <a:p>
            <a:r>
              <a:rPr lang="en-US" dirty="0"/>
              <a:t>Identify the time between actions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581275" cy="258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3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533400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Request Spec. Review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[0]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35038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 Review</a:t>
            </a:r>
            <a:endParaRPr lang="en-US" sz="1000" dirty="0"/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[2]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735238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Finalize Instruments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[0]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735238" y="1752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OMB/IRB</a:t>
            </a:r>
          </a:p>
          <a:p>
            <a:pPr algn="ctr"/>
            <a:r>
              <a:rPr lang="en-US" sz="1000" dirty="0" smtClean="0"/>
              <a:t>[??]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4200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MDES</a:t>
            </a:r>
            <a:r>
              <a:rPr lang="en-US" sz="1000" dirty="0"/>
              <a:t> QC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[2]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35288" y="3127785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Code List  Generation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[24]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2578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VDR</a:t>
            </a:r>
            <a:r>
              <a:rPr lang="en-US" sz="1000" dirty="0" smtClean="0"/>
              <a:t> Data Model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[80]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7338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XSD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[2]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33400" y="5181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Request</a:t>
            </a:r>
          </a:p>
          <a:p>
            <a:pPr algn="ctr"/>
            <a:r>
              <a:rPr lang="en-US" sz="1000" dirty="0" smtClean="0"/>
              <a:t>MDES Spec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[0]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149730" y="5181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MDES Spec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[80]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80926" y="2219325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120</a:t>
            </a:r>
            <a:endParaRPr lang="en-US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7727172" y="116806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2924243" y="1160607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1299921" y="3607619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40</a:t>
            </a:r>
            <a:endParaRPr lang="en-US" sz="1000" dirty="0"/>
          </a:p>
        </p:txBody>
      </p:sp>
      <p:sp>
        <p:nvSpPr>
          <p:cNvPr id="78" name="TextBox 77"/>
          <p:cNvSpPr txBox="1"/>
          <p:nvPr/>
        </p:nvSpPr>
        <p:spPr>
          <a:xfrm>
            <a:off x="2885359" y="5668089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120</a:t>
            </a:r>
            <a:endParaRPr lang="en-US" sz="1000" dirty="0"/>
          </a:p>
        </p:txBody>
      </p:sp>
      <p:sp>
        <p:nvSpPr>
          <p:cNvPr id="79" name="TextBox 78"/>
          <p:cNvSpPr txBox="1"/>
          <p:nvPr/>
        </p:nvSpPr>
        <p:spPr>
          <a:xfrm>
            <a:off x="1324493" y="5677614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1324493" y="1185537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4506975" y="1137047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23" name="Rectangle 22"/>
          <p:cNvSpPr/>
          <p:nvPr/>
        </p:nvSpPr>
        <p:spPr>
          <a:xfrm>
            <a:off x="21336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BAH QC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[4]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463930" y="990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64130" y="96796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49638" y="96796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49838" y="95127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flipH="1">
            <a:off x="992488" y="1017596"/>
            <a:ext cx="6856112" cy="2137185"/>
          </a:xfrm>
          <a:prstGeom prst="bentConnector4">
            <a:avLst>
              <a:gd name="adj1" fmla="val -6113"/>
              <a:gd name="adj2" fmla="val 861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463930" y="340995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049438" y="341947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612976" y="3436946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43633" y="3614274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1681635" y="3127785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3267143" y="312635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4830681" y="312635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46" name="Rectangle 45"/>
          <p:cNvSpPr/>
          <p:nvPr/>
        </p:nvSpPr>
        <p:spPr>
          <a:xfrm>
            <a:off x="6838214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Deployment Package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152414" y="3436946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70119" y="3123348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cxnSp>
        <p:nvCxnSpPr>
          <p:cNvPr id="9" name="Straight Connector 8"/>
          <p:cNvCxnSpPr>
            <a:stCxn id="65" idx="2"/>
            <a:endCxn id="68" idx="0"/>
          </p:cNvCxnSpPr>
          <p:nvPr/>
        </p:nvCxnSpPr>
        <p:spPr>
          <a:xfrm flipH="1">
            <a:off x="990600" y="3737385"/>
            <a:ext cx="1888" cy="1444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69" idx="1"/>
          </p:cNvCxnSpPr>
          <p:nvPr/>
        </p:nvCxnSpPr>
        <p:spPr>
          <a:xfrm>
            <a:off x="1447800" y="5486400"/>
            <a:ext cx="7019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9" idx="3"/>
            <a:endCxn id="46" idx="2"/>
          </p:cNvCxnSpPr>
          <p:nvPr/>
        </p:nvCxnSpPr>
        <p:spPr>
          <a:xfrm flipV="1">
            <a:off x="3064130" y="3764381"/>
            <a:ext cx="4231284" cy="172201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632740" y="5118510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64" name="TextBox 63"/>
          <p:cNvSpPr txBox="1"/>
          <p:nvPr/>
        </p:nvSpPr>
        <p:spPr>
          <a:xfrm>
            <a:off x="6873494" y="5181600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76" name="TextBox 75"/>
          <p:cNvSpPr txBox="1"/>
          <p:nvPr/>
        </p:nvSpPr>
        <p:spPr>
          <a:xfrm>
            <a:off x="2922805" y="3641270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52" name="Rectangle 51"/>
          <p:cNvSpPr/>
          <p:nvPr/>
        </p:nvSpPr>
        <p:spPr>
          <a:xfrm>
            <a:off x="5335438" y="647686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MDES</a:t>
            </a:r>
            <a:r>
              <a:rPr lang="en-US" sz="1000" dirty="0" smtClean="0"/>
              <a:t> Development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[12]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24643" y="1160608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6047005" y="3643563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240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64919" y="682200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83" name="TextBox 82"/>
          <p:cNvSpPr txBox="1"/>
          <p:nvPr/>
        </p:nvSpPr>
        <p:spPr>
          <a:xfrm>
            <a:off x="3249268" y="674118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84" name="TextBox 83"/>
          <p:cNvSpPr txBox="1"/>
          <p:nvPr/>
        </p:nvSpPr>
        <p:spPr>
          <a:xfrm>
            <a:off x="4837876" y="651258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85" name="TextBox 84"/>
          <p:cNvSpPr txBox="1"/>
          <p:nvPr/>
        </p:nvSpPr>
        <p:spPr>
          <a:xfrm>
            <a:off x="6470052" y="64768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55" name="TextBox 54"/>
          <p:cNvSpPr txBox="1"/>
          <p:nvPr/>
        </p:nvSpPr>
        <p:spPr>
          <a:xfrm>
            <a:off x="7890116" y="246554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57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8" grpId="0" animBg="1"/>
      <p:bldP spid="59" grpId="0" animBg="1"/>
      <p:bldP spid="64" grpId="0" animBg="1"/>
      <p:bldP spid="57" grpId="0" animBg="1"/>
      <p:bldP spid="83" grpId="0" animBg="1"/>
      <p:bldP spid="84" grpId="0" animBg="1"/>
      <p:bldP spid="85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the Value Stream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58963"/>
            <a:ext cx="8229600" cy="685800"/>
          </a:xfrm>
        </p:spPr>
        <p:txBody>
          <a:bodyPr/>
          <a:lstStyle/>
          <a:p>
            <a:r>
              <a:rPr lang="en-US" dirty="0"/>
              <a:t>Identify any loop backs required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21812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37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533400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Request Spec. Review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[0]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35038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 Review</a:t>
            </a:r>
            <a:endParaRPr lang="en-US" sz="1000" dirty="0"/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[2]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735238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Finalize Instruments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[0]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735238" y="1752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OMB/IRB</a:t>
            </a:r>
          </a:p>
          <a:p>
            <a:pPr algn="ctr"/>
            <a:r>
              <a:rPr lang="en-US" sz="1000" dirty="0" smtClean="0"/>
              <a:t>[??]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4200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MDES</a:t>
            </a:r>
            <a:r>
              <a:rPr lang="en-US" sz="1000" dirty="0"/>
              <a:t> QC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[2]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35288" y="3127785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Code List  Generation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[24]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2578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VDR</a:t>
            </a:r>
            <a:r>
              <a:rPr lang="en-US" sz="1000" dirty="0" smtClean="0"/>
              <a:t> Data Model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[80]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7338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XSD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[2]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33400" y="5181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Request</a:t>
            </a:r>
          </a:p>
          <a:p>
            <a:pPr algn="ctr"/>
            <a:r>
              <a:rPr lang="en-US" sz="1000" dirty="0" smtClean="0"/>
              <a:t>MDES Spec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[0]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149730" y="5181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MDES Spec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[80]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80926" y="2219325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120</a:t>
            </a:r>
            <a:endParaRPr lang="en-US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7727172" y="116806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2924243" y="1160607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1299921" y="3607619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40</a:t>
            </a:r>
            <a:endParaRPr lang="en-US" sz="1000" dirty="0"/>
          </a:p>
        </p:txBody>
      </p:sp>
      <p:sp>
        <p:nvSpPr>
          <p:cNvPr id="78" name="TextBox 77"/>
          <p:cNvSpPr txBox="1"/>
          <p:nvPr/>
        </p:nvSpPr>
        <p:spPr>
          <a:xfrm>
            <a:off x="2885359" y="5668089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120</a:t>
            </a:r>
            <a:endParaRPr lang="en-US" sz="1000" dirty="0"/>
          </a:p>
        </p:txBody>
      </p:sp>
      <p:sp>
        <p:nvSpPr>
          <p:cNvPr id="79" name="TextBox 78"/>
          <p:cNvSpPr txBox="1"/>
          <p:nvPr/>
        </p:nvSpPr>
        <p:spPr>
          <a:xfrm>
            <a:off x="1324493" y="5677614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1324493" y="1185537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4506975" y="1137047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23" name="Rectangle 22"/>
          <p:cNvSpPr/>
          <p:nvPr/>
        </p:nvSpPr>
        <p:spPr>
          <a:xfrm>
            <a:off x="21336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BAH QC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[4]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463930" y="990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64130" y="96796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49638" y="96796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49838" y="95127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flipH="1">
            <a:off x="992488" y="1017596"/>
            <a:ext cx="6856112" cy="2137185"/>
          </a:xfrm>
          <a:prstGeom prst="bentConnector4">
            <a:avLst>
              <a:gd name="adj1" fmla="val -6113"/>
              <a:gd name="adj2" fmla="val 861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463930" y="340995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049438" y="341947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612976" y="3436946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43633" y="3614274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1681635" y="3127785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3267143" y="312635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4830681" y="312635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46" name="Rectangle 45"/>
          <p:cNvSpPr/>
          <p:nvPr/>
        </p:nvSpPr>
        <p:spPr>
          <a:xfrm>
            <a:off x="6838214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Deployment Package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152414" y="3436946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70119" y="3123348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cxnSp>
        <p:nvCxnSpPr>
          <p:cNvPr id="9" name="Straight Connector 8"/>
          <p:cNvCxnSpPr>
            <a:stCxn id="65" idx="2"/>
            <a:endCxn id="68" idx="0"/>
          </p:cNvCxnSpPr>
          <p:nvPr/>
        </p:nvCxnSpPr>
        <p:spPr>
          <a:xfrm flipH="1">
            <a:off x="990600" y="3737385"/>
            <a:ext cx="1888" cy="1444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69" idx="1"/>
          </p:cNvCxnSpPr>
          <p:nvPr/>
        </p:nvCxnSpPr>
        <p:spPr>
          <a:xfrm>
            <a:off x="1447800" y="5486400"/>
            <a:ext cx="7019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9" idx="3"/>
            <a:endCxn id="46" idx="2"/>
          </p:cNvCxnSpPr>
          <p:nvPr/>
        </p:nvCxnSpPr>
        <p:spPr>
          <a:xfrm flipV="1">
            <a:off x="3064130" y="3764381"/>
            <a:ext cx="4231284" cy="172201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632740" y="5118510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64" name="TextBox 63"/>
          <p:cNvSpPr txBox="1"/>
          <p:nvPr/>
        </p:nvSpPr>
        <p:spPr>
          <a:xfrm>
            <a:off x="6873494" y="5181600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76" name="TextBox 75"/>
          <p:cNvSpPr txBox="1"/>
          <p:nvPr/>
        </p:nvSpPr>
        <p:spPr>
          <a:xfrm>
            <a:off x="2922805" y="3641270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52" name="Rectangle 51"/>
          <p:cNvSpPr/>
          <p:nvPr/>
        </p:nvSpPr>
        <p:spPr>
          <a:xfrm>
            <a:off x="5335438" y="647686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MDES</a:t>
            </a:r>
            <a:r>
              <a:rPr lang="en-US" sz="1000" dirty="0" smtClean="0"/>
              <a:t> Development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[12]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24643" y="1160608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6047005" y="3643563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240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64919" y="682200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83" name="TextBox 82"/>
          <p:cNvSpPr txBox="1"/>
          <p:nvPr/>
        </p:nvSpPr>
        <p:spPr>
          <a:xfrm>
            <a:off x="3249268" y="674118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84" name="TextBox 83"/>
          <p:cNvSpPr txBox="1"/>
          <p:nvPr/>
        </p:nvSpPr>
        <p:spPr>
          <a:xfrm>
            <a:off x="4837876" y="651258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85" name="TextBox 84"/>
          <p:cNvSpPr txBox="1"/>
          <p:nvPr/>
        </p:nvSpPr>
        <p:spPr>
          <a:xfrm>
            <a:off x="6470052" y="64768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55" name="TextBox 54"/>
          <p:cNvSpPr txBox="1"/>
          <p:nvPr/>
        </p:nvSpPr>
        <p:spPr>
          <a:xfrm>
            <a:off x="7890116" y="246554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cxnSp>
        <p:nvCxnSpPr>
          <p:cNvPr id="61" name="Elbow Connector 60"/>
          <p:cNvCxnSpPr/>
          <p:nvPr/>
        </p:nvCxnSpPr>
        <p:spPr>
          <a:xfrm rot="5400000">
            <a:off x="1007111" y="593091"/>
            <a:ext cx="882818" cy="2287436"/>
          </a:xfrm>
          <a:prstGeom prst="bentConnector2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393621" y="2240883"/>
            <a:ext cx="43794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3x40</a:t>
            </a:r>
            <a:endParaRPr lang="en-US" sz="1000" dirty="0"/>
          </a:p>
        </p:txBody>
      </p:sp>
      <p:cxnSp>
        <p:nvCxnSpPr>
          <p:cNvPr id="89" name="Elbow Connector 88"/>
          <p:cNvCxnSpPr/>
          <p:nvPr/>
        </p:nvCxnSpPr>
        <p:spPr>
          <a:xfrm rot="10800000" flipH="1">
            <a:off x="535288" y="2683907"/>
            <a:ext cx="5249562" cy="748678"/>
          </a:xfrm>
          <a:prstGeom prst="bentConnector3">
            <a:avLst>
              <a:gd name="adj1" fmla="val -4355"/>
            </a:avLst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03216" y="3518159"/>
            <a:ext cx="372218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2x2</a:t>
            </a:r>
            <a:endParaRPr lang="en-US" sz="1000" dirty="0"/>
          </a:p>
        </p:txBody>
      </p:sp>
      <p:cxnSp>
        <p:nvCxnSpPr>
          <p:cNvPr id="91" name="Elbow Connector 90"/>
          <p:cNvCxnSpPr/>
          <p:nvPr/>
        </p:nvCxnSpPr>
        <p:spPr>
          <a:xfrm rot="5400000" flipH="1">
            <a:off x="6572243" y="476243"/>
            <a:ext cx="38114" cy="1600200"/>
          </a:xfrm>
          <a:prstGeom prst="bentConnector3">
            <a:avLst>
              <a:gd name="adj1" fmla="val -3648659"/>
            </a:avLst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863153" y="2259933"/>
            <a:ext cx="404278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1x.5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1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90" grpId="0" animBg="1"/>
      <p:bldP spid="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the Value Stream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58962"/>
            <a:ext cx="8229600" cy="42370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Calculate the Process Cycle </a:t>
            </a:r>
            <a:r>
              <a:rPr lang="en-US" dirty="0" smtClean="0"/>
              <a:t>Efficiency</a:t>
            </a:r>
          </a:p>
          <a:p>
            <a:endParaRPr lang="en-US" dirty="0"/>
          </a:p>
          <a:p>
            <a:pPr lvl="1"/>
            <a:r>
              <a:rPr lang="en-US" dirty="0" smtClean="0"/>
              <a:t>Time Worked/Total Cycle time </a:t>
            </a:r>
          </a:p>
          <a:p>
            <a:pPr lvl="2"/>
            <a:r>
              <a:rPr lang="en-US" dirty="0" smtClean="0"/>
              <a:t>Actual Time Worked/Actual Calendar Time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Total Cycle Time = From Request to Deployment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i="1" dirty="0" smtClean="0"/>
              <a:t>Other metrics:  </a:t>
            </a:r>
          </a:p>
          <a:p>
            <a:pPr lvl="2"/>
            <a:r>
              <a:rPr lang="en-US" i="1" dirty="0" smtClean="0"/>
              <a:t>Percent </a:t>
            </a:r>
            <a:r>
              <a:rPr lang="en-US" i="1" dirty="0"/>
              <a:t>Complete and Accurate (%C&amp;A)</a:t>
            </a:r>
          </a:p>
          <a:p>
            <a:pPr lvl="2"/>
            <a:r>
              <a:rPr lang="en-US" i="1" dirty="0" smtClean="0"/>
              <a:t>Rolled </a:t>
            </a:r>
            <a:r>
              <a:rPr lang="en-US" i="1" dirty="0"/>
              <a:t>%C&amp;A:  (%C&amp;A)</a:t>
            </a:r>
            <a:r>
              <a:rPr lang="en-US" i="1" baseline="-25000" dirty="0"/>
              <a:t>1 </a:t>
            </a:r>
            <a:r>
              <a:rPr lang="en-US" i="1" dirty="0"/>
              <a:t>x (%C&amp;A)</a:t>
            </a:r>
            <a:r>
              <a:rPr lang="en-US" i="1" baseline="-25000" dirty="0"/>
              <a:t>2  </a:t>
            </a:r>
            <a:r>
              <a:rPr lang="en-US" i="1" dirty="0"/>
              <a:t>x (%C&amp;A)</a:t>
            </a:r>
            <a:r>
              <a:rPr lang="en-US" i="1" baseline="-25000" dirty="0"/>
              <a:t>3</a:t>
            </a:r>
            <a:r>
              <a:rPr lang="en-US" i="1" dirty="0"/>
              <a:t> x 100</a:t>
            </a:r>
            <a:r>
              <a:rPr lang="en-US" i="1" baseline="-25000" dirty="0"/>
              <a:t> </a:t>
            </a:r>
          </a:p>
          <a:p>
            <a:pPr lvl="2"/>
            <a:r>
              <a:rPr lang="en-US" i="1" dirty="0" smtClean="0"/>
              <a:t>Total </a:t>
            </a:r>
            <a:r>
              <a:rPr lang="en-US" i="1" dirty="0"/>
              <a:t>Labor Process time</a:t>
            </a:r>
          </a:p>
          <a:p>
            <a:pPr lvl="2"/>
            <a:r>
              <a:rPr lang="en-US" i="1" dirty="0"/>
              <a:t>Total Labor Effort</a:t>
            </a:r>
            <a:endParaRPr lang="en-US" i="1" baseline="-25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533400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Request Spec. Review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[0]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35038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 Review</a:t>
            </a:r>
            <a:endParaRPr lang="en-US" sz="1000" dirty="0"/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[2]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735238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Finalize Instruments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[0]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735238" y="1752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OMB/IRB</a:t>
            </a:r>
          </a:p>
          <a:p>
            <a:pPr algn="ctr"/>
            <a:r>
              <a:rPr lang="en-US" sz="1000" dirty="0" smtClean="0"/>
              <a:t>[??]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4200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MDES</a:t>
            </a:r>
            <a:r>
              <a:rPr lang="en-US" sz="1000" dirty="0"/>
              <a:t> QC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[2]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35288" y="3127785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Code List  Generation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[24]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2578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VDR</a:t>
            </a:r>
            <a:r>
              <a:rPr lang="en-US" sz="1000" dirty="0" smtClean="0"/>
              <a:t> Data Model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[80]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7338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XSD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[2]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33400" y="5181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Request</a:t>
            </a:r>
          </a:p>
          <a:p>
            <a:pPr algn="ctr"/>
            <a:r>
              <a:rPr lang="en-US" sz="1000" dirty="0" smtClean="0"/>
              <a:t>MDES Spec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[0]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149730" y="5181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MDES Spec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[80]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80926" y="2219325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120</a:t>
            </a:r>
            <a:endParaRPr lang="en-US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7727172" y="116806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2924243" y="1160607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1299921" y="3607619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40</a:t>
            </a:r>
            <a:endParaRPr lang="en-US" sz="1000" dirty="0"/>
          </a:p>
        </p:txBody>
      </p:sp>
      <p:sp>
        <p:nvSpPr>
          <p:cNvPr id="78" name="TextBox 77"/>
          <p:cNvSpPr txBox="1"/>
          <p:nvPr/>
        </p:nvSpPr>
        <p:spPr>
          <a:xfrm>
            <a:off x="2885359" y="5668089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120</a:t>
            </a:r>
            <a:endParaRPr lang="en-US" sz="1000" dirty="0"/>
          </a:p>
        </p:txBody>
      </p:sp>
      <p:sp>
        <p:nvSpPr>
          <p:cNvPr id="79" name="TextBox 78"/>
          <p:cNvSpPr txBox="1"/>
          <p:nvPr/>
        </p:nvSpPr>
        <p:spPr>
          <a:xfrm>
            <a:off x="1324493" y="5677614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1324493" y="1185537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4506975" y="1137047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23" name="Rectangle 22"/>
          <p:cNvSpPr/>
          <p:nvPr/>
        </p:nvSpPr>
        <p:spPr>
          <a:xfrm>
            <a:off x="21336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BAH QC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[4]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463930" y="990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64130" y="96796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49638" y="96796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49838" y="95127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flipH="1">
            <a:off x="992488" y="1017596"/>
            <a:ext cx="6856112" cy="2137185"/>
          </a:xfrm>
          <a:prstGeom prst="bentConnector4">
            <a:avLst>
              <a:gd name="adj1" fmla="val -6113"/>
              <a:gd name="adj2" fmla="val 861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463930" y="340995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049438" y="341947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612976" y="3436946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43633" y="3614274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1681635" y="3127785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3267143" y="312635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4830681" y="312635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46" name="Rectangle 45"/>
          <p:cNvSpPr/>
          <p:nvPr/>
        </p:nvSpPr>
        <p:spPr>
          <a:xfrm>
            <a:off x="6838214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Deployment Package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152414" y="3436946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70119" y="3123348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cxnSp>
        <p:nvCxnSpPr>
          <p:cNvPr id="9" name="Straight Connector 8"/>
          <p:cNvCxnSpPr>
            <a:stCxn id="65" idx="2"/>
            <a:endCxn id="68" idx="0"/>
          </p:cNvCxnSpPr>
          <p:nvPr/>
        </p:nvCxnSpPr>
        <p:spPr>
          <a:xfrm flipH="1">
            <a:off x="990600" y="3737385"/>
            <a:ext cx="1888" cy="1444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69" idx="1"/>
          </p:cNvCxnSpPr>
          <p:nvPr/>
        </p:nvCxnSpPr>
        <p:spPr>
          <a:xfrm>
            <a:off x="1447800" y="5486400"/>
            <a:ext cx="7019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9" idx="3"/>
            <a:endCxn id="46" idx="2"/>
          </p:cNvCxnSpPr>
          <p:nvPr/>
        </p:nvCxnSpPr>
        <p:spPr>
          <a:xfrm flipV="1">
            <a:off x="3064130" y="3764381"/>
            <a:ext cx="4231284" cy="172201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632740" y="5118510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64" name="TextBox 63"/>
          <p:cNvSpPr txBox="1"/>
          <p:nvPr/>
        </p:nvSpPr>
        <p:spPr>
          <a:xfrm>
            <a:off x="6873494" y="5181600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76" name="TextBox 75"/>
          <p:cNvSpPr txBox="1"/>
          <p:nvPr/>
        </p:nvSpPr>
        <p:spPr>
          <a:xfrm>
            <a:off x="2922805" y="3641270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52" name="Rectangle 51"/>
          <p:cNvSpPr/>
          <p:nvPr/>
        </p:nvSpPr>
        <p:spPr>
          <a:xfrm>
            <a:off x="5334000" y="647686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MDES</a:t>
            </a:r>
            <a:r>
              <a:rPr lang="en-US" sz="1000" dirty="0" smtClean="0"/>
              <a:t> Development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[12]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24643" y="1160608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6047005" y="3643563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240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64919" y="682200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83" name="TextBox 82"/>
          <p:cNvSpPr txBox="1"/>
          <p:nvPr/>
        </p:nvSpPr>
        <p:spPr>
          <a:xfrm>
            <a:off x="3249268" y="674118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84" name="TextBox 83"/>
          <p:cNvSpPr txBox="1"/>
          <p:nvPr/>
        </p:nvSpPr>
        <p:spPr>
          <a:xfrm>
            <a:off x="4837876" y="651258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85" name="TextBox 84"/>
          <p:cNvSpPr txBox="1"/>
          <p:nvPr/>
        </p:nvSpPr>
        <p:spPr>
          <a:xfrm>
            <a:off x="6470052" y="64768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55" name="TextBox 54"/>
          <p:cNvSpPr txBox="1"/>
          <p:nvPr/>
        </p:nvSpPr>
        <p:spPr>
          <a:xfrm>
            <a:off x="7890116" y="246554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cxnSp>
        <p:nvCxnSpPr>
          <p:cNvPr id="56" name="Elbow Connector 55"/>
          <p:cNvCxnSpPr>
            <a:stCxn id="65" idx="1"/>
          </p:cNvCxnSpPr>
          <p:nvPr/>
        </p:nvCxnSpPr>
        <p:spPr>
          <a:xfrm rot="10800000" flipH="1">
            <a:off x="535288" y="2683907"/>
            <a:ext cx="5249562" cy="748678"/>
          </a:xfrm>
          <a:prstGeom prst="bentConnector3">
            <a:avLst>
              <a:gd name="adj1" fmla="val -4355"/>
            </a:avLst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rot="5400000">
            <a:off x="1007111" y="593091"/>
            <a:ext cx="882818" cy="2287436"/>
          </a:xfrm>
          <a:prstGeom prst="bentConnector2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393621" y="2240883"/>
            <a:ext cx="43794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3x40</a:t>
            </a:r>
            <a:endParaRPr lang="en-US" sz="1000" dirty="0"/>
          </a:p>
        </p:txBody>
      </p:sp>
      <p:sp>
        <p:nvSpPr>
          <p:cNvPr id="77" name="TextBox 76"/>
          <p:cNvSpPr txBox="1"/>
          <p:nvPr/>
        </p:nvSpPr>
        <p:spPr>
          <a:xfrm>
            <a:off x="103216" y="3518159"/>
            <a:ext cx="372218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2x2</a:t>
            </a:r>
            <a:endParaRPr lang="en-US" sz="1000" dirty="0"/>
          </a:p>
        </p:txBody>
      </p:sp>
      <p:sp>
        <p:nvSpPr>
          <p:cNvPr id="82" name="TextBox 81"/>
          <p:cNvSpPr txBox="1"/>
          <p:nvPr/>
        </p:nvSpPr>
        <p:spPr>
          <a:xfrm>
            <a:off x="7828281" y="4162961"/>
            <a:ext cx="934719" cy="132343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206/718</a:t>
            </a:r>
          </a:p>
          <a:p>
            <a:pPr algn="ctr"/>
            <a:r>
              <a:rPr lang="en-US" sz="1600" dirty="0" smtClean="0"/>
              <a:t>29%</a:t>
            </a:r>
          </a:p>
          <a:p>
            <a:endParaRPr lang="en-US" sz="1600" dirty="0"/>
          </a:p>
          <a:p>
            <a:r>
              <a:rPr lang="en-US" sz="1600" dirty="0" smtClean="0"/>
              <a:t>206/478</a:t>
            </a:r>
            <a:endParaRPr lang="en-US" sz="1600" dirty="0"/>
          </a:p>
          <a:p>
            <a:pPr algn="ctr"/>
            <a:r>
              <a:rPr lang="en-US" sz="1600" dirty="0"/>
              <a:t>43%</a:t>
            </a:r>
          </a:p>
        </p:txBody>
      </p:sp>
      <p:cxnSp>
        <p:nvCxnSpPr>
          <p:cNvPr id="87" name="Straight Arrow Connector 86"/>
          <p:cNvCxnSpPr>
            <a:endCxn id="52" idx="2"/>
          </p:cNvCxnSpPr>
          <p:nvPr/>
        </p:nvCxnSpPr>
        <p:spPr>
          <a:xfrm flipV="1">
            <a:off x="5784850" y="1257286"/>
            <a:ext cx="6350" cy="1426622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63" idx="2"/>
            <a:endCxn id="52" idx="2"/>
          </p:cNvCxnSpPr>
          <p:nvPr/>
        </p:nvCxnSpPr>
        <p:spPr>
          <a:xfrm rot="5400000" flipH="1">
            <a:off x="6572243" y="476243"/>
            <a:ext cx="38114" cy="1600200"/>
          </a:xfrm>
          <a:prstGeom prst="bentConnector3">
            <a:avLst>
              <a:gd name="adj1" fmla="val -3648659"/>
            </a:avLst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863153" y="2259933"/>
            <a:ext cx="404278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1x.5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85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State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4343400" cy="33988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3 Overall Considerations</a:t>
            </a:r>
          </a:p>
          <a:p>
            <a:pPr marL="0" indent="0">
              <a:buNone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Determining the work that should be done</a:t>
            </a:r>
            <a:endParaRPr lang="en-US" sz="2400" baseline="-25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Making that work flow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Managing the work to achieve continuously improved performance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1" b="12941"/>
          <a:stretch/>
        </p:blipFill>
        <p:spPr bwMode="auto">
          <a:xfrm>
            <a:off x="4991100" y="2667000"/>
            <a:ext cx="3657600" cy="230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69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  <a:endParaRPr lang="en-US" sz="3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21336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What is the Value Stream?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What is Value Stream Mapping?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Why </a:t>
            </a:r>
            <a:r>
              <a:rPr lang="en-US" sz="2400" dirty="0" smtClean="0"/>
              <a:t>Map </a:t>
            </a:r>
            <a:r>
              <a:rPr lang="en-US" sz="2400" dirty="0" smtClean="0"/>
              <a:t>the Value Stream?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Mapping the Value Stream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68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State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001000" cy="3124199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Determining the work that should be done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baseline="-25000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Eliminate delays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Improve quality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Reduce unnecessary cost, labor effort, frustration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914400" lvl="2" indent="0" algn="ctr">
              <a:spcBef>
                <a:spcPts val="0"/>
              </a:spcBef>
              <a:buNone/>
            </a:pPr>
            <a:r>
              <a:rPr lang="en-US" sz="2000" i="1" dirty="0" smtClean="0"/>
              <a:t>“Maximum </a:t>
            </a:r>
            <a:r>
              <a:rPr lang="en-US" sz="2000" i="1" dirty="0"/>
              <a:t>results through minimum </a:t>
            </a:r>
            <a:r>
              <a:rPr lang="en-US" sz="2000" i="1" dirty="0" smtClean="0"/>
              <a:t>effort.”</a:t>
            </a:r>
          </a:p>
          <a:p>
            <a:pPr marL="914400" lvl="2" indent="0" algn="ctr">
              <a:spcBef>
                <a:spcPts val="0"/>
              </a:spcBef>
              <a:buNone/>
            </a:pPr>
            <a:endParaRPr lang="en-US" sz="2000" i="1" baseline="-25000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Eliminate waste by eliminating work and/or adding work.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000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1371600" lvl="3" indent="0">
              <a:spcBef>
                <a:spcPts val="0"/>
              </a:spcBef>
              <a:buNone/>
            </a:pPr>
            <a:endParaRPr lang="en-US" sz="1600" baseline="-25000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en-US" sz="2000" baseline="-25000" dirty="0"/>
          </a:p>
          <a:p>
            <a:pPr lvl="2">
              <a:buFont typeface="Wingdings" panose="05000000000000000000" pitchFamily="2" charset="2"/>
              <a:buChar char="ü"/>
            </a:pPr>
            <a:endParaRPr lang="en-US" sz="2000" baseline="-25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280589" y="4876800"/>
            <a:ext cx="2269083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/>
              <a:t>The Basics:</a:t>
            </a:r>
          </a:p>
          <a:p>
            <a:pPr algn="ctr"/>
            <a:r>
              <a:rPr lang="en-US" sz="1400" dirty="0" smtClean="0"/>
              <a:t>Standardize </a:t>
            </a:r>
            <a:r>
              <a:rPr lang="en-US" sz="1400" dirty="0"/>
              <a:t>the </a:t>
            </a:r>
            <a:r>
              <a:rPr lang="en-US" sz="1400" dirty="0" smtClean="0"/>
              <a:t>work</a:t>
            </a:r>
          </a:p>
          <a:p>
            <a:pPr algn="ctr"/>
            <a:r>
              <a:rPr lang="en-US" sz="1400" dirty="0" smtClean="0"/>
              <a:t>Build in </a:t>
            </a:r>
            <a:r>
              <a:rPr lang="en-US" sz="1400" dirty="0"/>
              <a:t>quality at the </a:t>
            </a:r>
            <a:r>
              <a:rPr lang="en-US" sz="1400" dirty="0" smtClean="0"/>
              <a:t>source</a:t>
            </a:r>
          </a:p>
          <a:p>
            <a:pPr algn="ctr"/>
            <a:r>
              <a:rPr lang="en-US" sz="1400" dirty="0" smtClean="0"/>
              <a:t>Install </a:t>
            </a:r>
            <a:r>
              <a:rPr lang="en-US" sz="1400" dirty="0"/>
              <a:t>visual management </a:t>
            </a:r>
          </a:p>
        </p:txBody>
      </p:sp>
    </p:spTree>
    <p:extLst>
      <p:ext uri="{BB962C8B-B14F-4D97-AF65-F5344CB8AC3E}">
        <p14:creationId xmlns:p14="http://schemas.microsoft.com/office/powerpoint/2010/main" val="27154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State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3398837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Making that work flow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/>
              <a:t>Uncover barriers to flow and determining the </a:t>
            </a:r>
            <a:r>
              <a:rPr lang="en-US" sz="2000" dirty="0" smtClean="0"/>
              <a:t>causes</a:t>
            </a:r>
            <a:endParaRPr lang="en-US" sz="16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 smtClean="0"/>
              <a:t>Common barriers to flow:  batching, system downtime, interruptions, prioritization </a:t>
            </a:r>
          </a:p>
          <a:p>
            <a:pPr marL="1371600" lvl="3" indent="0">
              <a:buNone/>
            </a:pPr>
            <a:endParaRPr lang="en-US" sz="16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 smtClean="0"/>
              <a:t>Ways to achieve flow</a:t>
            </a:r>
            <a:endParaRPr lang="en-US" sz="16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 smtClean="0"/>
              <a:t>Combine tasks to reduce handoffs, re-sequence work, make previously sequential activities parallel</a:t>
            </a:r>
            <a:endParaRPr lang="en-US" sz="16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1447800"/>
            <a:ext cx="206114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97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State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153400" cy="33988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Managing the work to achieve continuously improved performance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 smtClean="0"/>
              <a:t>Monitor the work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 smtClean="0"/>
              <a:t>Track Key Performance Indicators (KPI)</a:t>
            </a:r>
            <a:endParaRPr lang="en-US" sz="1600" dirty="0"/>
          </a:p>
          <a:p>
            <a:pPr marL="1371600" lvl="3" indent="0">
              <a:buNone/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8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533400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Request Spec. Review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[0]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35038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 Review</a:t>
            </a:r>
            <a:endParaRPr lang="en-US" sz="1000" dirty="0"/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[2]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735238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Finalize Instruments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[0]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735238" y="1752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OMB/IRB</a:t>
            </a:r>
          </a:p>
          <a:p>
            <a:pPr algn="ctr"/>
            <a:r>
              <a:rPr lang="en-US" sz="1000" dirty="0" smtClean="0"/>
              <a:t>[??]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4200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MDES</a:t>
            </a:r>
            <a:r>
              <a:rPr lang="en-US" sz="1000" dirty="0"/>
              <a:t> QC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[2]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35288" y="3127785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Code List  Generation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[24]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2578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VDR</a:t>
            </a:r>
            <a:r>
              <a:rPr lang="en-US" sz="1000" dirty="0" smtClean="0"/>
              <a:t> Data Model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[80]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7338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XSD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[2]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33400" y="5181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Request</a:t>
            </a:r>
          </a:p>
          <a:p>
            <a:pPr algn="ctr"/>
            <a:r>
              <a:rPr lang="en-US" sz="1000" dirty="0" smtClean="0"/>
              <a:t>MDES Spec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[0]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149730" y="5181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MDES Spec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[80]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80926" y="2219325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120</a:t>
            </a:r>
            <a:endParaRPr lang="en-US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7727172" y="116806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2924243" y="1160607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1299921" y="3607619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40</a:t>
            </a:r>
            <a:endParaRPr lang="en-US" sz="1000" dirty="0"/>
          </a:p>
        </p:txBody>
      </p:sp>
      <p:sp>
        <p:nvSpPr>
          <p:cNvPr id="78" name="TextBox 77"/>
          <p:cNvSpPr txBox="1"/>
          <p:nvPr/>
        </p:nvSpPr>
        <p:spPr>
          <a:xfrm>
            <a:off x="2885359" y="5668089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120</a:t>
            </a:r>
            <a:endParaRPr lang="en-US" sz="1000" dirty="0"/>
          </a:p>
        </p:txBody>
      </p:sp>
      <p:sp>
        <p:nvSpPr>
          <p:cNvPr id="79" name="TextBox 78"/>
          <p:cNvSpPr txBox="1"/>
          <p:nvPr/>
        </p:nvSpPr>
        <p:spPr>
          <a:xfrm>
            <a:off x="1324493" y="5677614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1324493" y="1185537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4506975" y="1137047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23" name="Rectangle 22"/>
          <p:cNvSpPr/>
          <p:nvPr/>
        </p:nvSpPr>
        <p:spPr>
          <a:xfrm>
            <a:off x="21336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BAH QC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[4]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463930" y="990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64130" y="96796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49638" y="96796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49838" y="95127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flipH="1">
            <a:off x="992488" y="1017596"/>
            <a:ext cx="6856112" cy="2137185"/>
          </a:xfrm>
          <a:prstGeom prst="bentConnector4">
            <a:avLst>
              <a:gd name="adj1" fmla="val -6113"/>
              <a:gd name="adj2" fmla="val 861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463930" y="340995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049438" y="341947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612976" y="3436946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43633" y="3614274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1681635" y="3127785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3267143" y="312635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4830681" y="312635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46" name="Rectangle 45"/>
          <p:cNvSpPr/>
          <p:nvPr/>
        </p:nvSpPr>
        <p:spPr>
          <a:xfrm>
            <a:off x="6838214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Deployment Package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152414" y="3436946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70119" y="3123348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cxnSp>
        <p:nvCxnSpPr>
          <p:cNvPr id="9" name="Straight Connector 8"/>
          <p:cNvCxnSpPr>
            <a:stCxn id="65" idx="2"/>
            <a:endCxn id="68" idx="0"/>
          </p:cNvCxnSpPr>
          <p:nvPr/>
        </p:nvCxnSpPr>
        <p:spPr>
          <a:xfrm flipH="1">
            <a:off x="990600" y="3737385"/>
            <a:ext cx="1888" cy="1444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69" idx="1"/>
          </p:cNvCxnSpPr>
          <p:nvPr/>
        </p:nvCxnSpPr>
        <p:spPr>
          <a:xfrm>
            <a:off x="1447800" y="5486400"/>
            <a:ext cx="7019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9" idx="3"/>
            <a:endCxn id="46" idx="2"/>
          </p:cNvCxnSpPr>
          <p:nvPr/>
        </p:nvCxnSpPr>
        <p:spPr>
          <a:xfrm flipV="1">
            <a:off x="3064130" y="3764381"/>
            <a:ext cx="4231284" cy="172201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632740" y="5118510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64" name="TextBox 63"/>
          <p:cNvSpPr txBox="1"/>
          <p:nvPr/>
        </p:nvSpPr>
        <p:spPr>
          <a:xfrm>
            <a:off x="6873494" y="5181600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76" name="TextBox 75"/>
          <p:cNvSpPr txBox="1"/>
          <p:nvPr/>
        </p:nvSpPr>
        <p:spPr>
          <a:xfrm>
            <a:off x="2922805" y="3641270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24</a:t>
            </a:r>
            <a:endParaRPr lang="en-US" sz="1000" dirty="0"/>
          </a:p>
        </p:txBody>
      </p:sp>
      <p:sp>
        <p:nvSpPr>
          <p:cNvPr id="52" name="Rectangle 51"/>
          <p:cNvSpPr/>
          <p:nvPr/>
        </p:nvSpPr>
        <p:spPr>
          <a:xfrm>
            <a:off x="5334000" y="647686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MDES</a:t>
            </a:r>
            <a:r>
              <a:rPr lang="en-US" sz="1000" dirty="0" smtClean="0"/>
              <a:t> Development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[12]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24643" y="1160608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6047005" y="3643563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240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64919" y="682200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83" name="TextBox 82"/>
          <p:cNvSpPr txBox="1"/>
          <p:nvPr/>
        </p:nvSpPr>
        <p:spPr>
          <a:xfrm>
            <a:off x="3249268" y="674118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84" name="TextBox 83"/>
          <p:cNvSpPr txBox="1"/>
          <p:nvPr/>
        </p:nvSpPr>
        <p:spPr>
          <a:xfrm>
            <a:off x="4837876" y="651258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85" name="TextBox 84"/>
          <p:cNvSpPr txBox="1"/>
          <p:nvPr/>
        </p:nvSpPr>
        <p:spPr>
          <a:xfrm>
            <a:off x="6470052" y="64768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55" name="TextBox 54"/>
          <p:cNvSpPr txBox="1"/>
          <p:nvPr/>
        </p:nvSpPr>
        <p:spPr>
          <a:xfrm>
            <a:off x="7890116" y="246554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cxnSp>
        <p:nvCxnSpPr>
          <p:cNvPr id="56" name="Elbow Connector 55"/>
          <p:cNvCxnSpPr>
            <a:stCxn id="65" idx="1"/>
          </p:cNvCxnSpPr>
          <p:nvPr/>
        </p:nvCxnSpPr>
        <p:spPr>
          <a:xfrm rot="10800000" flipH="1">
            <a:off x="535288" y="2683907"/>
            <a:ext cx="5249562" cy="748678"/>
          </a:xfrm>
          <a:prstGeom prst="bentConnector3">
            <a:avLst>
              <a:gd name="adj1" fmla="val -4355"/>
            </a:avLst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rot="5400000">
            <a:off x="1007111" y="593091"/>
            <a:ext cx="882818" cy="2287436"/>
          </a:xfrm>
          <a:prstGeom prst="bentConnector2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393621" y="2240883"/>
            <a:ext cx="43794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3x40</a:t>
            </a:r>
            <a:endParaRPr lang="en-US" sz="1000" dirty="0"/>
          </a:p>
        </p:txBody>
      </p:sp>
      <p:sp>
        <p:nvSpPr>
          <p:cNvPr id="77" name="TextBox 76"/>
          <p:cNvSpPr txBox="1"/>
          <p:nvPr/>
        </p:nvSpPr>
        <p:spPr>
          <a:xfrm>
            <a:off x="103216" y="3518159"/>
            <a:ext cx="372218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2x2</a:t>
            </a:r>
            <a:endParaRPr lang="en-US" sz="1000" dirty="0"/>
          </a:p>
        </p:txBody>
      </p:sp>
      <p:sp>
        <p:nvSpPr>
          <p:cNvPr id="82" name="TextBox 81"/>
          <p:cNvSpPr txBox="1"/>
          <p:nvPr/>
        </p:nvSpPr>
        <p:spPr>
          <a:xfrm>
            <a:off x="7828280" y="4162961"/>
            <a:ext cx="1081505" cy="132343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206/718</a:t>
            </a:r>
          </a:p>
          <a:p>
            <a:pPr algn="ctr"/>
            <a:r>
              <a:rPr lang="en-US" sz="1600" dirty="0" smtClean="0"/>
              <a:t>29%</a:t>
            </a:r>
          </a:p>
          <a:p>
            <a:endParaRPr lang="en-US" sz="1600" dirty="0"/>
          </a:p>
          <a:p>
            <a:r>
              <a:rPr lang="en-US" sz="1600" dirty="0" smtClean="0"/>
              <a:t>206/478</a:t>
            </a:r>
            <a:endParaRPr lang="en-US" sz="1600" dirty="0"/>
          </a:p>
          <a:p>
            <a:pPr algn="ctr"/>
            <a:r>
              <a:rPr lang="en-US" sz="1600" dirty="0"/>
              <a:t>43%</a:t>
            </a:r>
          </a:p>
        </p:txBody>
      </p:sp>
      <p:cxnSp>
        <p:nvCxnSpPr>
          <p:cNvPr id="87" name="Straight Arrow Connector 86"/>
          <p:cNvCxnSpPr>
            <a:endCxn id="52" idx="2"/>
          </p:cNvCxnSpPr>
          <p:nvPr/>
        </p:nvCxnSpPr>
        <p:spPr>
          <a:xfrm flipV="1">
            <a:off x="5784850" y="1257286"/>
            <a:ext cx="6350" cy="1426622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63" idx="2"/>
            <a:endCxn id="52" idx="2"/>
          </p:cNvCxnSpPr>
          <p:nvPr/>
        </p:nvCxnSpPr>
        <p:spPr>
          <a:xfrm rot="5400000" flipH="1">
            <a:off x="6572243" y="476243"/>
            <a:ext cx="38114" cy="1600200"/>
          </a:xfrm>
          <a:prstGeom prst="bentConnector3">
            <a:avLst>
              <a:gd name="adj1" fmla="val -3648659"/>
            </a:avLst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863153" y="2259933"/>
            <a:ext cx="404278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1x.5</a:t>
            </a:r>
            <a:endParaRPr lang="en-US" sz="1000" dirty="0"/>
          </a:p>
        </p:txBody>
      </p:sp>
      <p:sp>
        <p:nvSpPr>
          <p:cNvPr id="2" name="Oval 1"/>
          <p:cNvSpPr/>
          <p:nvPr/>
        </p:nvSpPr>
        <p:spPr>
          <a:xfrm>
            <a:off x="1324493" y="2660342"/>
            <a:ext cx="4675756" cy="21407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116841" y="490298"/>
            <a:ext cx="2680778" cy="13904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2929" y="4572000"/>
            <a:ext cx="150981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Removed processes</a:t>
            </a:r>
            <a:endParaRPr lang="en-US" sz="1200" b="1" dirty="0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1632741" y="4572000"/>
            <a:ext cx="516989" cy="138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141478" y="2080825"/>
            <a:ext cx="150981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Added processes</a:t>
            </a:r>
            <a:endParaRPr lang="en-US" sz="1200" b="1" dirty="0"/>
          </a:p>
        </p:txBody>
      </p:sp>
      <p:cxnSp>
        <p:nvCxnSpPr>
          <p:cNvPr id="91" name="Straight Arrow Connector 90"/>
          <p:cNvCxnSpPr/>
          <p:nvPr/>
        </p:nvCxnSpPr>
        <p:spPr>
          <a:xfrm flipH="1" flipV="1">
            <a:off x="6838214" y="1880776"/>
            <a:ext cx="294691" cy="3216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949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6" grpId="0" animBg="1"/>
      <p:bldP spid="3" grpId="0" animBg="1"/>
      <p:bldP spid="9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533400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Request Spec. Review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[0]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35038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 Review</a:t>
            </a:r>
            <a:endParaRPr lang="en-US" sz="1000" dirty="0"/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[2]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735238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Finalize Instruments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[0]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735238" y="1752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OMB/IRB</a:t>
            </a:r>
          </a:p>
          <a:p>
            <a:pPr algn="ctr"/>
            <a:r>
              <a:rPr lang="en-US" sz="1000" dirty="0" smtClean="0"/>
              <a:t>[??]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4200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MDES</a:t>
            </a:r>
            <a:r>
              <a:rPr lang="en-US" sz="1000" dirty="0"/>
              <a:t> QC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[2]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35288" y="3127785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ETL</a:t>
            </a:r>
            <a:endParaRPr lang="en-US" sz="1000" dirty="0" smtClean="0"/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[4]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7338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VDR</a:t>
            </a:r>
            <a:r>
              <a:rPr lang="en-US" sz="1000" dirty="0" smtClean="0"/>
              <a:t> Data Model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[.5]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33400" y="5181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Request</a:t>
            </a:r>
          </a:p>
          <a:p>
            <a:pPr algn="ctr"/>
            <a:r>
              <a:rPr lang="en-US" sz="1000" dirty="0" smtClean="0"/>
              <a:t>MDES Spec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[0]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149730" y="5181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MDES Spec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[80]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80926" y="2219325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120</a:t>
            </a:r>
            <a:endParaRPr lang="en-US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7727172" y="116806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2924243" y="1160607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1299921" y="3607619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78" name="TextBox 77"/>
          <p:cNvSpPr txBox="1"/>
          <p:nvPr/>
        </p:nvSpPr>
        <p:spPr>
          <a:xfrm>
            <a:off x="2885359" y="5668089"/>
            <a:ext cx="381836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120</a:t>
            </a:r>
            <a:endParaRPr lang="en-US" sz="1000" dirty="0"/>
          </a:p>
        </p:txBody>
      </p:sp>
      <p:sp>
        <p:nvSpPr>
          <p:cNvPr id="79" name="TextBox 78"/>
          <p:cNvSpPr txBox="1"/>
          <p:nvPr/>
        </p:nvSpPr>
        <p:spPr>
          <a:xfrm>
            <a:off x="1324493" y="5677614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1324493" y="1185537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4506975" y="1137047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23" name="Rectangle 22"/>
          <p:cNvSpPr/>
          <p:nvPr/>
        </p:nvSpPr>
        <p:spPr>
          <a:xfrm>
            <a:off x="21336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XSD</a:t>
            </a:r>
            <a:endParaRPr lang="en-US" sz="1000" dirty="0" smtClean="0"/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[.5]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463930" y="990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64130" y="96796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49638" y="96796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49838" y="95127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flipH="1">
            <a:off x="992488" y="1017596"/>
            <a:ext cx="6856112" cy="2137185"/>
          </a:xfrm>
          <a:prstGeom prst="bentConnector4">
            <a:avLst>
              <a:gd name="adj1" fmla="val -6113"/>
              <a:gd name="adj2" fmla="val 861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463930" y="340995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049438" y="341947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681635" y="3127785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3267143" y="312635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46" name="Rectangle 45"/>
          <p:cNvSpPr/>
          <p:nvPr/>
        </p:nvSpPr>
        <p:spPr>
          <a:xfrm>
            <a:off x="5314214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Deployment Package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628414" y="3436946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846119" y="3123348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cxnSp>
        <p:nvCxnSpPr>
          <p:cNvPr id="9" name="Straight Connector 8"/>
          <p:cNvCxnSpPr>
            <a:stCxn id="65" idx="2"/>
            <a:endCxn id="68" idx="0"/>
          </p:cNvCxnSpPr>
          <p:nvPr/>
        </p:nvCxnSpPr>
        <p:spPr>
          <a:xfrm flipH="1">
            <a:off x="990600" y="3737385"/>
            <a:ext cx="1888" cy="1444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69" idx="1"/>
          </p:cNvCxnSpPr>
          <p:nvPr/>
        </p:nvCxnSpPr>
        <p:spPr>
          <a:xfrm>
            <a:off x="1447800" y="5486400"/>
            <a:ext cx="7019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9" idx="3"/>
            <a:endCxn id="46" idx="2"/>
          </p:cNvCxnSpPr>
          <p:nvPr/>
        </p:nvCxnSpPr>
        <p:spPr>
          <a:xfrm flipV="1">
            <a:off x="3064130" y="3764381"/>
            <a:ext cx="2707284" cy="172201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632740" y="5118510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64" name="TextBox 63"/>
          <p:cNvSpPr txBox="1"/>
          <p:nvPr/>
        </p:nvSpPr>
        <p:spPr>
          <a:xfrm>
            <a:off x="5349494" y="5181600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cxnSp>
        <p:nvCxnSpPr>
          <p:cNvPr id="16" name="Elbow Connector 15"/>
          <p:cNvCxnSpPr>
            <a:stCxn id="63" idx="2"/>
            <a:endCxn id="52" idx="2"/>
          </p:cNvCxnSpPr>
          <p:nvPr/>
        </p:nvCxnSpPr>
        <p:spPr>
          <a:xfrm rot="5400000" flipH="1">
            <a:off x="6572962" y="476962"/>
            <a:ext cx="38114" cy="1598762"/>
          </a:xfrm>
          <a:prstGeom prst="bentConnector3">
            <a:avLst>
              <a:gd name="adj1" fmla="val -1739361"/>
            </a:avLst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58" idx="2"/>
          </p:cNvCxnSpPr>
          <p:nvPr/>
        </p:nvCxnSpPr>
        <p:spPr>
          <a:xfrm rot="5400000">
            <a:off x="1007111" y="593091"/>
            <a:ext cx="882818" cy="2287436"/>
          </a:xfrm>
          <a:prstGeom prst="bentConnector2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393621" y="2240883"/>
            <a:ext cx="43794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3x40</a:t>
            </a:r>
            <a:endParaRPr lang="en-US" sz="1000" dirty="0"/>
          </a:p>
        </p:txBody>
      </p:sp>
      <p:sp>
        <p:nvSpPr>
          <p:cNvPr id="82" name="TextBox 81"/>
          <p:cNvSpPr txBox="1"/>
          <p:nvPr/>
        </p:nvSpPr>
        <p:spPr>
          <a:xfrm>
            <a:off x="6440755" y="2039779"/>
            <a:ext cx="404278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1x.5</a:t>
            </a:r>
            <a:endParaRPr lang="en-US" sz="1000" dirty="0"/>
          </a:p>
        </p:txBody>
      </p:sp>
      <p:sp>
        <p:nvSpPr>
          <p:cNvPr id="76" name="TextBox 75"/>
          <p:cNvSpPr txBox="1"/>
          <p:nvPr/>
        </p:nvSpPr>
        <p:spPr>
          <a:xfrm>
            <a:off x="2922805" y="3641270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52" name="Rectangle 51"/>
          <p:cNvSpPr/>
          <p:nvPr/>
        </p:nvSpPr>
        <p:spPr>
          <a:xfrm>
            <a:off x="5335438" y="647686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MDES Development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[24]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24643" y="1160608"/>
            <a:ext cx="316112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40</a:t>
            </a:r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4523005" y="3643563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sp>
        <p:nvSpPr>
          <p:cNvPr id="55" name="Rectangle 54"/>
          <p:cNvSpPr/>
          <p:nvPr/>
        </p:nvSpPr>
        <p:spPr>
          <a:xfrm>
            <a:off x="2133600" y="4154692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Data </a:t>
            </a:r>
            <a:r>
              <a:rPr lang="en-US" sz="1000" dirty="0" err="1" smtClean="0"/>
              <a:t>Viz</a:t>
            </a:r>
            <a:endParaRPr lang="en-US" sz="1000" dirty="0" smtClean="0"/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[.5]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71800" y="4648200"/>
            <a:ext cx="28245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.5</a:t>
            </a:r>
            <a:endParaRPr lang="en-US" sz="1000" dirty="0"/>
          </a:p>
        </p:txBody>
      </p:sp>
      <p:cxnSp>
        <p:nvCxnSpPr>
          <p:cNvPr id="5" name="Straight Connector 4"/>
          <p:cNvCxnSpPr>
            <a:stCxn id="23" idx="2"/>
            <a:endCxn id="55" idx="0"/>
          </p:cNvCxnSpPr>
          <p:nvPr/>
        </p:nvCxnSpPr>
        <p:spPr>
          <a:xfrm>
            <a:off x="2590800" y="3764381"/>
            <a:ext cx="0" cy="390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290085" y="3889784"/>
            <a:ext cx="1124564" cy="16004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After</a:t>
            </a:r>
          </a:p>
          <a:p>
            <a:pPr algn="ctr"/>
            <a:endParaRPr lang="en-US" sz="1400" u="sng" dirty="0" smtClean="0"/>
          </a:p>
          <a:p>
            <a:r>
              <a:rPr lang="en-US" sz="1400" dirty="0" smtClean="0"/>
              <a:t>113.5/415.5</a:t>
            </a:r>
          </a:p>
          <a:p>
            <a:r>
              <a:rPr lang="en-US" sz="1400" dirty="0" smtClean="0"/>
              <a:t>27%</a:t>
            </a:r>
          </a:p>
          <a:p>
            <a:endParaRPr lang="en-US" sz="1400" dirty="0" smtClean="0"/>
          </a:p>
          <a:p>
            <a:r>
              <a:rPr lang="en-US" sz="1400" dirty="0" smtClean="0"/>
              <a:t>113.5/175.5</a:t>
            </a:r>
          </a:p>
          <a:p>
            <a:r>
              <a:rPr lang="en-US" sz="1400" dirty="0" smtClean="0"/>
              <a:t>65%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7290085" y="3889784"/>
            <a:ext cx="1124564" cy="16004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Before</a:t>
            </a:r>
          </a:p>
          <a:p>
            <a:pPr algn="ctr"/>
            <a:endParaRPr lang="en-US" sz="1400" u="sng" dirty="0" smtClean="0"/>
          </a:p>
          <a:p>
            <a:r>
              <a:rPr lang="en-US" sz="1400" dirty="0" smtClean="0"/>
              <a:t>206/717.5</a:t>
            </a:r>
          </a:p>
          <a:p>
            <a:r>
              <a:rPr lang="en-US" sz="1400" dirty="0" smtClean="0"/>
              <a:t>29%</a:t>
            </a:r>
          </a:p>
          <a:p>
            <a:endParaRPr lang="en-US" sz="1400" dirty="0" smtClean="0"/>
          </a:p>
          <a:p>
            <a:r>
              <a:rPr lang="en-US" sz="1400" dirty="0" smtClean="0"/>
              <a:t>206/477.5</a:t>
            </a:r>
          </a:p>
          <a:p>
            <a:r>
              <a:rPr lang="en-US" sz="1400" dirty="0" smtClean="0"/>
              <a:t>43%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6338788" y="1553351"/>
            <a:ext cx="150981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Added processes</a:t>
            </a:r>
            <a:endParaRPr lang="en-US" sz="1200" b="1" dirty="0"/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6045049" y="1231709"/>
            <a:ext cx="294691" cy="3216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22213" y="4320992"/>
            <a:ext cx="150981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Added processes</a:t>
            </a:r>
            <a:endParaRPr lang="en-US" sz="1200" b="1" dirty="0"/>
          </a:p>
        </p:txBody>
      </p:sp>
      <p:cxnSp>
        <p:nvCxnSpPr>
          <p:cNvPr id="83" name="Straight Arrow Connector 82"/>
          <p:cNvCxnSpPr>
            <a:endCxn id="65" idx="2"/>
          </p:cNvCxnSpPr>
          <p:nvPr/>
        </p:nvCxnSpPr>
        <p:spPr>
          <a:xfrm flipH="1" flipV="1">
            <a:off x="992488" y="3737385"/>
            <a:ext cx="181812" cy="5836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1" idx="0"/>
          </p:cNvCxnSpPr>
          <p:nvPr/>
        </p:nvCxnSpPr>
        <p:spPr>
          <a:xfrm flipV="1">
            <a:off x="1177119" y="3730729"/>
            <a:ext cx="956481" cy="5902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664919" y="682200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3249268" y="674118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4837876" y="651258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6470052" y="64768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7890116" y="2465546"/>
            <a:ext cx="250390" cy="24622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0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509 L -0.06354 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324 L 0.06667 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153400" cy="33988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Transformation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Managing the Transformation</a:t>
            </a:r>
            <a:endParaRPr lang="en-US" sz="1600" dirty="0"/>
          </a:p>
          <a:p>
            <a:pPr marL="1371600" lvl="3" indent="0">
              <a:buNone/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" b="4716"/>
          <a:stretch/>
        </p:blipFill>
        <p:spPr bwMode="auto">
          <a:xfrm>
            <a:off x="3124200" y="3276600"/>
            <a:ext cx="2996556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752600"/>
            <a:ext cx="57435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6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2514600"/>
            <a:ext cx="5098473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2971800"/>
            <a:ext cx="192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 n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1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Value Stream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flow of work involved in turning an idea into a product that can be consumed by the customer.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4114800" cy="174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6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Stream Mapping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7848600" cy="32765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Value stream mapping is a lean </a:t>
            </a:r>
            <a:r>
              <a:rPr lang="en-US" dirty="0" smtClean="0"/>
              <a:t>enterprise </a:t>
            </a:r>
            <a:r>
              <a:rPr lang="en-US" dirty="0"/>
              <a:t>technique used to document, analyze and improve the flow of information or materials required to produce a product or service for a customer. </a:t>
            </a:r>
            <a:endParaRPr lang="en-US" dirty="0" smtClean="0"/>
          </a:p>
          <a:p>
            <a:pPr lvl="4"/>
            <a:r>
              <a:rPr lang="en-US" sz="2800" dirty="0"/>
              <a:t>Current </a:t>
            </a:r>
            <a:r>
              <a:rPr lang="en-US" sz="2800" dirty="0" smtClean="0"/>
              <a:t>State – </a:t>
            </a:r>
            <a:r>
              <a:rPr lang="en-US" sz="2800" dirty="0"/>
              <a:t>clarify, follow </a:t>
            </a:r>
            <a:r>
              <a:rPr lang="en-US" sz="2800" dirty="0" smtClean="0"/>
              <a:t>the work, map and assess</a:t>
            </a:r>
            <a:endParaRPr lang="en-US" sz="2800" dirty="0"/>
          </a:p>
          <a:p>
            <a:pPr lvl="4"/>
            <a:r>
              <a:rPr lang="en-US" sz="2800" dirty="0"/>
              <a:t>Future </a:t>
            </a:r>
            <a:r>
              <a:rPr lang="en-US" sz="2800" dirty="0" smtClean="0"/>
              <a:t>State – create and work toward</a:t>
            </a:r>
            <a:endParaRPr lang="en-US" sz="2800" dirty="0"/>
          </a:p>
          <a:p>
            <a:pPr lvl="6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0" y="5421868"/>
            <a:ext cx="26538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 underlying assumption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8918" y="5421868"/>
            <a:ext cx="15327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Map the Value Stream?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6172200" cy="3505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See and </a:t>
            </a:r>
            <a:r>
              <a:rPr lang="en-US" sz="2800" dirty="0"/>
              <a:t>understand the whole process (value stream)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Optimize entire stream instead of just your own section of the stream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Prioritize efforts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Agreement on current state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Agreement on what the future state should look like – a shared focus on continuous improvement effort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508297" y="2765941"/>
            <a:ext cx="2024743" cy="22775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algn="ctr"/>
            <a:r>
              <a:rPr lang="en-US" sz="1600" u="sng" dirty="0" smtClean="0"/>
              <a:t>Value Added</a:t>
            </a: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Customer willing to pay for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Done right first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Something customer wants</a:t>
            </a:r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498772" y="2765941"/>
            <a:ext cx="2034268" cy="24622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algn="ctr"/>
            <a:r>
              <a:rPr lang="en-US" sz="1400" u="sng" dirty="0" smtClean="0"/>
              <a:t>Necessary Non-Value Added</a:t>
            </a:r>
            <a:endParaRPr lang="en-US" sz="1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Business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479722" y="2765941"/>
            <a:ext cx="2053318" cy="26776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algn="ctr"/>
            <a:r>
              <a:rPr lang="en-US" sz="1400" u="sng" dirty="0" smtClean="0"/>
              <a:t>Unnecessary Non-Value Added</a:t>
            </a:r>
            <a:endParaRPr lang="en-US" sz="1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Unnecessary layers of approval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Unread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Non-productive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955" y="2723360"/>
            <a:ext cx="2287845" cy="291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51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the Value Stream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actions taken in the value stream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the calendar time for each 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actual time worked on the 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time between actions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any loop backs required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the Process Cycle Efficiency/Metrics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the Value Stream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58962"/>
            <a:ext cx="8229600" cy="3475037"/>
          </a:xfrm>
        </p:spPr>
        <p:txBody>
          <a:bodyPr>
            <a:normAutofit/>
          </a:bodyPr>
          <a:lstStyle/>
          <a:p>
            <a:r>
              <a:rPr lang="en-US" dirty="0" smtClean="0"/>
              <a:t>Identify the actions taken in the value stream</a:t>
            </a:r>
          </a:p>
          <a:p>
            <a:pPr lvl="1"/>
            <a:r>
              <a:rPr lang="en-US" dirty="0" smtClean="0"/>
              <a:t>Deployment package</a:t>
            </a:r>
          </a:p>
          <a:p>
            <a:pPr lvl="2"/>
            <a:r>
              <a:rPr lang="en-US" dirty="0" smtClean="0"/>
              <a:t>Instrument Specifications</a:t>
            </a:r>
          </a:p>
          <a:p>
            <a:pPr lvl="2"/>
            <a:r>
              <a:rPr lang="en-US" dirty="0" smtClean="0"/>
              <a:t>MDES</a:t>
            </a:r>
          </a:p>
          <a:p>
            <a:pPr lvl="2"/>
            <a:r>
              <a:rPr lang="en-US" dirty="0"/>
              <a:t>MDES Specifications</a:t>
            </a:r>
          </a:p>
          <a:p>
            <a:pPr lvl="2"/>
            <a:r>
              <a:rPr lang="en-US" dirty="0" smtClean="0"/>
              <a:t>XSD</a:t>
            </a:r>
          </a:p>
          <a:p>
            <a:pPr lvl="2"/>
            <a:r>
              <a:rPr lang="en-US" dirty="0" smtClean="0"/>
              <a:t>VDR Database</a:t>
            </a:r>
          </a:p>
        </p:txBody>
      </p:sp>
    </p:spTree>
    <p:extLst>
      <p:ext uri="{BB962C8B-B14F-4D97-AF65-F5344CB8AC3E}">
        <p14:creationId xmlns:p14="http://schemas.microsoft.com/office/powerpoint/2010/main" val="38316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Request Spec. Review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5038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 Review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3735238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Finalize Instruments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934200" y="6858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MDES</a:t>
            </a:r>
            <a:r>
              <a:rPr lang="en-US" sz="1000" dirty="0"/>
              <a:t> </a:t>
            </a:r>
            <a:r>
              <a:rPr lang="en-US" sz="1000" dirty="0" smtClean="0"/>
              <a:t>QC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535288" y="3127785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Code List  Generation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VDR</a:t>
            </a:r>
            <a:r>
              <a:rPr lang="en-US" sz="1000" dirty="0" smtClean="0"/>
              <a:t> Data 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XSD</a:t>
            </a:r>
            <a:endParaRPr lang="en-US" sz="1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33400" y="5181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Request</a:t>
            </a:r>
          </a:p>
          <a:p>
            <a:pPr algn="ctr"/>
            <a:r>
              <a:rPr lang="en-US" sz="1000" dirty="0" err="1" smtClean="0"/>
              <a:t>MDES</a:t>
            </a:r>
            <a:r>
              <a:rPr lang="en-US" sz="1000" dirty="0" smtClean="0"/>
              <a:t> Spec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9730" y="5181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MDES</a:t>
            </a:r>
            <a:r>
              <a:rPr lang="en-US" sz="1000" dirty="0" smtClean="0"/>
              <a:t> Spec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33600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BAH QC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38214" y="31547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Deployment Package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5438" y="647686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MDES</a:t>
            </a:r>
            <a:r>
              <a:rPr lang="en-US" sz="1000" dirty="0" smtClean="0"/>
              <a:t> Development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5238" y="1752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OMB/IRB</a:t>
            </a:r>
          </a:p>
          <a:p>
            <a:pPr algn="ctr"/>
            <a:r>
              <a:rPr lang="en-US" sz="1000" dirty="0" smtClean="0"/>
              <a:t>[??]</a:t>
            </a:r>
          </a:p>
        </p:txBody>
      </p:sp>
    </p:spTree>
    <p:extLst>
      <p:ext uri="{BB962C8B-B14F-4D97-AF65-F5344CB8AC3E}">
        <p14:creationId xmlns:p14="http://schemas.microsoft.com/office/powerpoint/2010/main" val="340289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3237"/>
            <a:ext cx="8229600" cy="1143000"/>
          </a:xfrm>
        </p:spPr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the Value Stream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685800"/>
          </a:xfrm>
        </p:spPr>
        <p:txBody>
          <a:bodyPr/>
          <a:lstStyle/>
          <a:p>
            <a:r>
              <a:rPr lang="en-US" dirty="0"/>
              <a:t>Calculate the calendar time for each action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2466975" cy="184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13.8|3.9|2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3|0.1|0.2|0.2|0.1|0.1|0.1|0.1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9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2|1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4EAFC1B99D8A4994D2B88E9B9991EA" ma:contentTypeVersion="1" ma:contentTypeDescription="Create a new document." ma:contentTypeScope="" ma:versionID="443dd59d169008876594b86990db0a45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c79c8594d4fa4c9fd200c91a62336472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C0542C-60AB-4A5F-87E5-8754389B06F9}"/>
</file>

<file path=customXml/itemProps2.xml><?xml version="1.0" encoding="utf-8"?>
<ds:datastoreItem xmlns:ds="http://schemas.openxmlformats.org/officeDocument/2006/customXml" ds:itemID="{882D4312-B761-467C-AFD1-F715006A387C}"/>
</file>

<file path=customXml/itemProps3.xml><?xml version="1.0" encoding="utf-8"?>
<ds:datastoreItem xmlns:ds="http://schemas.openxmlformats.org/officeDocument/2006/customXml" ds:itemID="{E7D71C4F-24B8-4A57-9627-1058DF9650B2}"/>
</file>

<file path=docProps/app.xml><?xml version="1.0" encoding="utf-8"?>
<Properties xmlns="http://schemas.openxmlformats.org/officeDocument/2006/extended-properties" xmlns:vt="http://schemas.openxmlformats.org/officeDocument/2006/docPropsVTypes">
  <TotalTime>12308</TotalTime>
  <Words>1192</Words>
  <Application>Microsoft Office PowerPoint</Application>
  <PresentationFormat>On-screen Show (4:3)</PresentationFormat>
  <Paragraphs>516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Value Stream Mapping at  NCS</vt:lpstr>
      <vt:lpstr>Topics</vt:lpstr>
      <vt:lpstr>The Value Stream</vt:lpstr>
      <vt:lpstr>Value Stream Mapping</vt:lpstr>
      <vt:lpstr>Why Map the Value Stream?</vt:lpstr>
      <vt:lpstr>Mapping the Value Stream</vt:lpstr>
      <vt:lpstr>Mapping the Value Stream</vt:lpstr>
      <vt:lpstr>PowerPoint Presentation</vt:lpstr>
      <vt:lpstr>Mapping the Value Stream</vt:lpstr>
      <vt:lpstr>PowerPoint Presentation</vt:lpstr>
      <vt:lpstr>Mapping the Value Stream</vt:lpstr>
      <vt:lpstr>PowerPoint Presentation</vt:lpstr>
      <vt:lpstr>Mapping the Value Stream</vt:lpstr>
      <vt:lpstr>PowerPoint Presentation</vt:lpstr>
      <vt:lpstr>Mapping the Value Stream</vt:lpstr>
      <vt:lpstr>PowerPoint Presentation</vt:lpstr>
      <vt:lpstr>Mapping the Value Stream</vt:lpstr>
      <vt:lpstr>PowerPoint Presentation</vt:lpstr>
      <vt:lpstr>The Future State</vt:lpstr>
      <vt:lpstr>The Future State</vt:lpstr>
      <vt:lpstr>The Future State</vt:lpstr>
      <vt:lpstr>The Future State</vt:lpstr>
      <vt:lpstr>PowerPoint Presentation</vt:lpstr>
      <vt:lpstr>PowerPoint Presentation</vt:lpstr>
      <vt:lpstr>Next Steps…</vt:lpstr>
      <vt:lpstr>Next Steps…</vt:lpstr>
      <vt:lpstr>Questions?</vt:lpstr>
    </vt:vector>
  </TitlesOfParts>
  <Company>Social &amp; Scientific Systems,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Bell, Angela</dc:creator>
  <cp:lastModifiedBy>Brijbasi</cp:lastModifiedBy>
  <cp:revision>206</cp:revision>
  <cp:lastPrinted>2014-03-25T14:19:16Z</cp:lastPrinted>
  <dcterms:created xsi:type="dcterms:W3CDTF">2012-02-13T18:25:58Z</dcterms:created>
  <dcterms:modified xsi:type="dcterms:W3CDTF">2014-04-03T00:29:16Z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0x0101000C4EAFC1B99D8A4994D2B88E9B9991EA</vt:lpwstr>
  </property>
</Properties>
</file>